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354" r:id="rId4"/>
    <p:sldId id="259" r:id="rId5"/>
    <p:sldId id="268" r:id="rId6"/>
    <p:sldId id="269" r:id="rId7"/>
    <p:sldId id="271" r:id="rId8"/>
    <p:sldId id="270" r:id="rId9"/>
    <p:sldId id="322" r:id="rId10"/>
    <p:sldId id="262" r:id="rId11"/>
    <p:sldId id="263" r:id="rId12"/>
    <p:sldId id="358" r:id="rId13"/>
    <p:sldId id="359" r:id="rId14"/>
    <p:sldId id="360" r:id="rId15"/>
    <p:sldId id="361" r:id="rId16"/>
    <p:sldId id="353" r:id="rId17"/>
    <p:sldId id="3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0AFF9-2F13-2243-9359-0ED0A99328DA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597B8-425C-8C44-9391-A894B934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C1D5B-935A-4B4B-82B7-93BB5972BD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8545-0847-D201-5AEA-B0B912C51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D279F-BB7B-84E6-D0D3-244993CB2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8C76-ADF4-05AB-F6E0-6910BE0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93C51-22D2-A71C-8DC2-C81A7CB9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9AD75-CE23-1295-1175-191DDD1F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AE96-A665-FCAB-92F3-CA1F2EAF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0E912-BBA8-6BF7-7EC3-9943CE7A3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7641A-2D62-C942-A068-669D6ADE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40BB-0652-027A-3246-3FAD7E44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71EE-0179-17F7-7735-9906D088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5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304BE-7493-760C-52B1-906479BF4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3BC71-0FD2-2269-4A76-684A6C2BE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FB14C-370A-A7D3-E2D0-61C9CF9E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E82A2-A1E6-1461-A243-A5EFB487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25D60-0D00-F2C0-5626-BC9A7856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879B-705B-0F57-D226-3DEDA66F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46E9-31E1-789A-A835-CCC8C56B3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0BE4A-50FD-D4D9-FE72-3283CD76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0E96-798A-70F0-8DE4-C072C26B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2373-6D5D-C86B-F38E-177BB3D1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7D21-AB94-4EB1-9570-567DA643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06921-6E9E-B52B-9169-7BCE0614A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F73FD-02A9-288E-A8F6-3E07C352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2287-3D1B-12A8-2BAB-9FC8F445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8407-81FE-F988-63EA-74B2E238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E2F7-8C74-3389-3181-55149DF0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F930-09C6-7032-7B4D-E499BFDFE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43668-E967-E8CE-F720-35A598841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7C391-1007-A111-2FF8-9C0462B3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5DD7E-A33F-D270-EB67-1711DB02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57280-139E-993A-89F8-CD09A62E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9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56EF-8E1A-5797-B4F8-FFCE69A4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12A95-6385-01C3-ABE6-B1C16F7E2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C257C-9826-77D0-F9BD-71CF73B88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0CA34-7C78-B495-64B9-07C354C58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095A9-6C6C-37CD-6058-4AA4A5E21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F0FF2-41CC-7685-A9EE-7CA0D53B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ABA73-4D81-C88C-1665-046E148A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E5D0A-CE7D-FBA5-2DFE-15213F4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37A1-3590-6963-CEB6-417691FD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24571-5B24-486D-26D2-F8C2F52A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487E8-8BD2-6638-BD19-573E87DD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1D1DA-F186-EED0-3052-87774FFF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EC8CA-0DBF-08E9-D59C-91DE85FB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FC9BA-A31A-9C45-D49C-1FB248E5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15A82-2003-0CDF-05D7-413AF7C5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72D1-651A-8BDF-2658-83EC370D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AB534-D1AD-B72F-E9DA-12FA7440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793BB-08E0-E5F8-546B-BC1435E03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273AC-A720-53BC-F24D-299267A8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DF372-ED65-420B-E4B1-226D762A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EDD9-C9F6-CBCE-3285-B18B4E2A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6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2AE8-8100-E885-D693-F19205A74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DD363-CE09-EEAC-84F0-A15D3E8C0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EF88A-44C7-99BA-1B67-BF2CD68CF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119BB-F390-3DD7-29D7-83EF2BD4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2AFA0-CB2F-E7EB-AE93-1AF932DC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31F1B-B558-25A9-F9A5-8DB83D04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1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BCB74-123A-52C4-CAF8-CEF37587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43EE6-BE01-F3C1-A65E-C65FDCF07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D1F7-04D1-1ECF-9D09-000A98B96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6B349-4550-2A40-886D-92E4695ECDA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3F6C7-E04D-0067-11D7-A6511E4C7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19E29-3DB4-A3DA-3C31-27F8536A9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7EC5-E42F-9A4A-8F84-710F2DD3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enixschoolcounselin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D1CE2-1280-8636-87D6-168F3E08B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546" y="139512"/>
            <a:ext cx="4412021" cy="3030724"/>
          </a:xfrm>
        </p:spPr>
        <p:txBody>
          <a:bodyPr anchor="b">
            <a:normAutofit fontScale="90000"/>
          </a:bodyPr>
          <a:lstStyle/>
          <a:p>
            <a:br>
              <a:rPr lang="en-US" sz="4000" dirty="0">
                <a:solidFill>
                  <a:srgbClr val="FFFFFF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br>
              <a:rPr lang="en-US" sz="4000" dirty="0">
                <a:solidFill>
                  <a:srgbClr val="FFFFFF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br>
              <a:rPr lang="en-US" sz="4000" dirty="0">
                <a:solidFill>
                  <a:srgbClr val="FFFFFF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US" sz="5300" dirty="0">
                <a:solidFill>
                  <a:srgbClr val="FFFFFF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Calming the Chaos</a:t>
            </a:r>
            <a:r>
              <a:rPr lang="en-US" sz="4000" dirty="0">
                <a:solidFill>
                  <a:srgbClr val="FFFFFF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:</a:t>
            </a:r>
            <a:br>
              <a:rPr lang="en-US" sz="4000" dirty="0">
                <a:solidFill>
                  <a:srgbClr val="FFFFFF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US" sz="4000" dirty="0">
                <a:solidFill>
                  <a:srgbClr val="FFFFFF"/>
                </a:solidFill>
                <a:latin typeface="+mn-lt"/>
                <a:ea typeface="Apple Symbols" panose="02000000000000000000" pitchFamily="2" charset="-79"/>
                <a:cs typeface="Apple Symbols" panose="02000000000000000000" pitchFamily="2" charset="-79"/>
              </a:rPr>
              <a:t>Parenting in Times of Change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BB74A2ED-D8AA-9CD8-4D11-5DA921A2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8" y="5013427"/>
            <a:ext cx="4386074" cy="1602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81DD5F-6C7D-B2DA-C73C-B4758DDD4226}"/>
              </a:ext>
            </a:extLst>
          </p:cNvPr>
          <p:cNvSpPr txBox="1"/>
          <p:nvPr/>
        </p:nvSpPr>
        <p:spPr>
          <a:xfrm>
            <a:off x="5845996" y="3667874"/>
            <a:ext cx="6236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Dr. Julene Nolan, Psy.D., LP, NCSP</a:t>
            </a:r>
          </a:p>
          <a:p>
            <a:pPr algn="ctr"/>
            <a:r>
              <a:rPr lang="en-US" sz="3200" dirty="0"/>
              <a:t>President and Owner, Phoenix School Counseling</a:t>
            </a:r>
          </a:p>
          <a:p>
            <a:pPr algn="ctr"/>
            <a:r>
              <a:rPr lang="en-US" sz="3200" dirty="0">
                <a:hlinkClick r:id="rId3"/>
              </a:rPr>
              <a:t>www</a:t>
            </a:r>
            <a:r>
              <a:rPr lang="en-US" sz="3200">
                <a:hlinkClick r:id="rId3"/>
              </a:rPr>
              <a:t>.phoenixschoolcounseling</a:t>
            </a:r>
            <a:r>
              <a:rPr lang="en-US" sz="3200" dirty="0">
                <a:hlinkClick r:id="rId3"/>
              </a:rPr>
              <a:t>.com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drjulesnolan@gmail.com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896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43B32-CE29-2D6D-068F-F2DFE5ED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232" y="3429000"/>
            <a:ext cx="7845768" cy="5091446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Coping with Social Challenges at Gatherings (7th Grade)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7th grader isolates themselves at a family gathering, claiming it's "boring" and scrolling on their phone.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 expectations for limited screen time beforehand.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Assign the child a role to encourage engagement (e.g., helping set up games for younger cousins).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Acknowledge their discomfort but frame participation as a skill-building opportunity.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Parenting Psychology Insight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Adolescents value autonomy, so involve them in decision-making for plans.</a:t>
            </a:r>
          </a:p>
          <a:p>
            <a:pPr marL="0" marR="0" indent="0">
              <a:buNone/>
            </a:pPr>
            <a:endParaRPr lang="en-US" sz="1600" dirty="0">
              <a:solidFill>
                <a:srgbClr val="1871A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Portrait of a sad teenage boy looking thoughtful about troubles. Pensive teen. Depression, teen depression, pain, suffering. - Photo, Image">
            <a:extLst>
              <a:ext uri="{FF2B5EF4-FFF2-40B4-BE49-F238E27FC236}">
                <a16:creationId xmlns:a16="http://schemas.microsoft.com/office/drawing/2014/main" id="{9674ACA4-70A4-8F35-32D5-81CFC152B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23" r="31356" b="23"/>
          <a:stretch/>
        </p:blipFill>
        <p:spPr bwMode="auto">
          <a:xfrm>
            <a:off x="0" y="1587"/>
            <a:ext cx="4092803" cy="6854826"/>
          </a:xfrm>
          <a:custGeom>
            <a:avLst/>
            <a:gdLst>
              <a:gd name="connsiteX0" fmla="*/ 0 w 4092803"/>
              <a:gd name="connsiteY0" fmla="*/ 0 h 6854826"/>
              <a:gd name="connsiteX1" fmla="*/ 3728075 w 4092803"/>
              <a:gd name="connsiteY1" fmla="*/ 0 h 6854826"/>
              <a:gd name="connsiteX2" fmla="*/ 3770604 w 4092803"/>
              <a:gd name="connsiteY2" fmla="*/ 179775 h 6854826"/>
              <a:gd name="connsiteX3" fmla="*/ 4068072 w 4092803"/>
              <a:gd name="connsiteY3" fmla="*/ 4108260 h 6854826"/>
              <a:gd name="connsiteX4" fmla="*/ 3763944 w 4092803"/>
              <a:gd name="connsiteY4" fmla="*/ 6381464 h 6854826"/>
              <a:gd name="connsiteX5" fmla="*/ 3653233 w 4092803"/>
              <a:gd name="connsiteY5" fmla="*/ 6854826 h 6854826"/>
              <a:gd name="connsiteX6" fmla="*/ 0 w 4092803"/>
              <a:gd name="connsiteY6" fmla="*/ 6854826 h 68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2803" h="6854826">
                <a:moveTo>
                  <a:pt x="0" y="0"/>
                </a:moveTo>
                <a:lnTo>
                  <a:pt x="3728075" y="0"/>
                </a:lnTo>
                <a:lnTo>
                  <a:pt x="3770604" y="179775"/>
                </a:lnTo>
                <a:cubicBezTo>
                  <a:pt x="4037473" y="1415453"/>
                  <a:pt x="4146106" y="2739148"/>
                  <a:pt x="4068072" y="4108260"/>
                </a:cubicBezTo>
                <a:cubicBezTo>
                  <a:pt x="4023481" y="4890611"/>
                  <a:pt x="3920047" y="5650759"/>
                  <a:pt x="3763944" y="6381464"/>
                </a:cubicBezTo>
                <a:lnTo>
                  <a:pt x="3653233" y="6854826"/>
                </a:lnTo>
                <a:lnTo>
                  <a:pt x="0" y="68548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B2EAF065-8C28-B8DA-B08B-E8BC917D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527" y="6130991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6FB9C-B642-0330-F674-AA806C5A6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22" y="3146812"/>
            <a:ext cx="7479153" cy="4351338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Sibling Rivalry Intensified by Stress (4th Grade)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4th grader starts fights with a younger sibling, claiming they get more attention and preferential treatment.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Carve out one-on-one time for each child, even if brief.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 clear family rules about respectful communication and consequences for aggression.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Praise teamwork when siblings cooperate during tasks or play.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Science Tip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Reinforcing positive sibling dynamics reduces rivalry over time.</a:t>
            </a:r>
          </a:p>
          <a:p>
            <a:pPr marL="0" indent="0">
              <a:buNone/>
            </a:pPr>
            <a:endParaRPr lang="en-US" dirty="0">
              <a:solidFill>
                <a:srgbClr val="1871A8"/>
              </a:solidFill>
            </a:endParaRPr>
          </a:p>
        </p:txBody>
      </p:sp>
      <p:pic>
        <p:nvPicPr>
          <p:cNvPr id="5" name="Picture 4" descr="Portrait of lonely teenage girl on moody winter day - Photo, Image">
            <a:extLst>
              <a:ext uri="{FF2B5EF4-FFF2-40B4-BE49-F238E27FC236}">
                <a16:creationId xmlns:a16="http://schemas.microsoft.com/office/drawing/2014/main" id="{D54A344B-3C10-0BEC-3285-79CC4B85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60367"/>
          <a:stretch>
            <a:fillRect/>
          </a:stretch>
        </p:blipFill>
        <p:spPr bwMode="auto">
          <a:xfrm>
            <a:off x="0" y="1587"/>
            <a:ext cx="4092803" cy="6854826"/>
          </a:xfrm>
          <a:custGeom>
            <a:avLst/>
            <a:gdLst>
              <a:gd name="connsiteX0" fmla="*/ 0 w 4092803"/>
              <a:gd name="connsiteY0" fmla="*/ 0 h 6854826"/>
              <a:gd name="connsiteX1" fmla="*/ 3728075 w 4092803"/>
              <a:gd name="connsiteY1" fmla="*/ 0 h 6854826"/>
              <a:gd name="connsiteX2" fmla="*/ 3770604 w 4092803"/>
              <a:gd name="connsiteY2" fmla="*/ 179775 h 6854826"/>
              <a:gd name="connsiteX3" fmla="*/ 4068072 w 4092803"/>
              <a:gd name="connsiteY3" fmla="*/ 4108260 h 6854826"/>
              <a:gd name="connsiteX4" fmla="*/ 3763944 w 4092803"/>
              <a:gd name="connsiteY4" fmla="*/ 6381464 h 6854826"/>
              <a:gd name="connsiteX5" fmla="*/ 3653233 w 4092803"/>
              <a:gd name="connsiteY5" fmla="*/ 6854826 h 6854826"/>
              <a:gd name="connsiteX6" fmla="*/ 0 w 4092803"/>
              <a:gd name="connsiteY6" fmla="*/ 6854826 h 68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2803" h="6854826">
                <a:moveTo>
                  <a:pt x="0" y="0"/>
                </a:moveTo>
                <a:lnTo>
                  <a:pt x="3728075" y="0"/>
                </a:lnTo>
                <a:lnTo>
                  <a:pt x="3770604" y="179775"/>
                </a:lnTo>
                <a:cubicBezTo>
                  <a:pt x="4037473" y="1415453"/>
                  <a:pt x="4146106" y="2739148"/>
                  <a:pt x="4068072" y="4108260"/>
                </a:cubicBezTo>
                <a:cubicBezTo>
                  <a:pt x="4023481" y="4890611"/>
                  <a:pt x="3920047" y="5650759"/>
                  <a:pt x="3763944" y="6381464"/>
                </a:cubicBezTo>
                <a:lnTo>
                  <a:pt x="3653233" y="6854826"/>
                </a:lnTo>
                <a:lnTo>
                  <a:pt x="0" y="68548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F5A731CF-758C-6BA0-3740-B5B515723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527" y="6132578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1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other and sister swear and wave their hands, social problems in a dysfunctional family - Photo, Image">
            <a:extLst>
              <a:ext uri="{FF2B5EF4-FFF2-40B4-BE49-F238E27FC236}">
                <a16:creationId xmlns:a16="http://schemas.microsoft.com/office/drawing/2014/main" id="{C6969238-A352-11C1-5938-EF54E1B32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46" r="22521"/>
          <a:stretch/>
        </p:blipFill>
        <p:spPr bwMode="auto">
          <a:xfrm>
            <a:off x="0" y="23508"/>
            <a:ext cx="5348615" cy="6854826"/>
          </a:xfrm>
          <a:custGeom>
            <a:avLst/>
            <a:gdLst>
              <a:gd name="connsiteX0" fmla="*/ 0 w 5348615"/>
              <a:gd name="connsiteY0" fmla="*/ 0 h 6854826"/>
              <a:gd name="connsiteX1" fmla="*/ 4738139 w 5348615"/>
              <a:gd name="connsiteY1" fmla="*/ 0 h 6854826"/>
              <a:gd name="connsiteX2" fmla="*/ 4809323 w 5348615"/>
              <a:gd name="connsiteY2" fmla="*/ 179775 h 6854826"/>
              <a:gd name="connsiteX3" fmla="*/ 5307219 w 5348615"/>
              <a:gd name="connsiteY3" fmla="*/ 4108260 h 6854826"/>
              <a:gd name="connsiteX4" fmla="*/ 4798175 w 5348615"/>
              <a:gd name="connsiteY4" fmla="*/ 6381464 h 6854826"/>
              <a:gd name="connsiteX5" fmla="*/ 4612868 w 5348615"/>
              <a:gd name="connsiteY5" fmla="*/ 6854826 h 6854826"/>
              <a:gd name="connsiteX6" fmla="*/ 0 w 5348615"/>
              <a:gd name="connsiteY6" fmla="*/ 6854826 h 68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615" h="6854826">
                <a:moveTo>
                  <a:pt x="0" y="0"/>
                </a:moveTo>
                <a:lnTo>
                  <a:pt x="4738139" y="0"/>
                </a:lnTo>
                <a:lnTo>
                  <a:pt x="4809323" y="179775"/>
                </a:lnTo>
                <a:cubicBezTo>
                  <a:pt x="5256003" y="1415453"/>
                  <a:pt x="5437832" y="2739148"/>
                  <a:pt x="5307219" y="4108260"/>
                </a:cubicBezTo>
                <a:cubicBezTo>
                  <a:pt x="5232585" y="4890611"/>
                  <a:pt x="5059459" y="5650759"/>
                  <a:pt x="4798175" y="6381464"/>
                </a:cubicBezTo>
                <a:lnTo>
                  <a:pt x="4612868" y="6854826"/>
                </a:lnTo>
                <a:lnTo>
                  <a:pt x="0" y="68548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53A999-1720-3FCD-4147-181A00B0D899}"/>
              </a:ext>
            </a:extLst>
          </p:cNvPr>
          <p:cNvSpPr txBox="1">
            <a:spLocks/>
          </p:cNvSpPr>
          <p:nvPr/>
        </p:nvSpPr>
        <p:spPr>
          <a:xfrm>
            <a:off x="5348615" y="3148148"/>
            <a:ext cx="6425569" cy="32138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Balancing Academic Responsibilities and Holiday Fun (8th Grade)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An 8th grader procrastinates on a long-term project due after spring break, leading to stress and late-night work.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the child break the project into manageable steps with deadlines.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Encourage a “work first, play later” approach with short study sessions followed by holiday activities.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 planning by sharing how you balance tasks and holiday commitments.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Parenting Psychology Insight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Teaching time management skills fosters independence and reduces last-minute panic.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1871A8"/>
              </a:solidFill>
            </a:endParaRPr>
          </a:p>
        </p:txBody>
      </p:sp>
      <p:pic>
        <p:nvPicPr>
          <p:cNvPr id="2" name="Picture 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A9A6B1F2-8526-8204-2BCE-60434D1EC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63" y="6109070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er. - Photo, Image">
            <a:extLst>
              <a:ext uri="{FF2B5EF4-FFF2-40B4-BE49-F238E27FC236}">
                <a16:creationId xmlns:a16="http://schemas.microsoft.com/office/drawing/2014/main" id="{CFCEBEA7-3C6A-17D1-BFC6-D0EDBEFAC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-274" r="41723" b="320"/>
          <a:stretch/>
        </p:blipFill>
        <p:spPr bwMode="auto">
          <a:xfrm>
            <a:off x="0" y="3174"/>
            <a:ext cx="5348615" cy="6854826"/>
          </a:xfrm>
          <a:custGeom>
            <a:avLst/>
            <a:gdLst>
              <a:gd name="connsiteX0" fmla="*/ 0 w 5348615"/>
              <a:gd name="connsiteY0" fmla="*/ 0 h 6854826"/>
              <a:gd name="connsiteX1" fmla="*/ 4738139 w 5348615"/>
              <a:gd name="connsiteY1" fmla="*/ 0 h 6854826"/>
              <a:gd name="connsiteX2" fmla="*/ 4809323 w 5348615"/>
              <a:gd name="connsiteY2" fmla="*/ 179775 h 6854826"/>
              <a:gd name="connsiteX3" fmla="*/ 5307219 w 5348615"/>
              <a:gd name="connsiteY3" fmla="*/ 4108260 h 6854826"/>
              <a:gd name="connsiteX4" fmla="*/ 4798175 w 5348615"/>
              <a:gd name="connsiteY4" fmla="*/ 6381464 h 6854826"/>
              <a:gd name="connsiteX5" fmla="*/ 4612868 w 5348615"/>
              <a:gd name="connsiteY5" fmla="*/ 6854826 h 6854826"/>
              <a:gd name="connsiteX6" fmla="*/ 0 w 5348615"/>
              <a:gd name="connsiteY6" fmla="*/ 6854826 h 68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615" h="6854826">
                <a:moveTo>
                  <a:pt x="0" y="0"/>
                </a:moveTo>
                <a:lnTo>
                  <a:pt x="4738139" y="0"/>
                </a:lnTo>
                <a:lnTo>
                  <a:pt x="4809323" y="179775"/>
                </a:lnTo>
                <a:cubicBezTo>
                  <a:pt x="5256003" y="1415453"/>
                  <a:pt x="5437832" y="2739148"/>
                  <a:pt x="5307219" y="4108260"/>
                </a:cubicBezTo>
                <a:cubicBezTo>
                  <a:pt x="5232585" y="4890611"/>
                  <a:pt x="5059459" y="5650759"/>
                  <a:pt x="4798175" y="6381464"/>
                </a:cubicBezTo>
                <a:lnTo>
                  <a:pt x="4612868" y="6854826"/>
                </a:lnTo>
                <a:lnTo>
                  <a:pt x="0" y="68548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53A999-1720-3FCD-4147-181A00B0D899}"/>
              </a:ext>
            </a:extLst>
          </p:cNvPr>
          <p:cNvSpPr txBox="1">
            <a:spLocks/>
          </p:cNvSpPr>
          <p:nvPr/>
        </p:nvSpPr>
        <p:spPr>
          <a:xfrm>
            <a:off x="5498927" y="3038476"/>
            <a:ext cx="6843385" cy="5347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Adjusting to a New Family Dynamic After Divorce (2nd Grade)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2nd grader refuses to talk about their time at the other parent’s house and acts out when asked about it.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Avoid pressing the child for details; let them share at their own pace.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Offer neutral statements like, “It’s okay to miss the other parent while you’re here.”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 transitions calm and predictable, and avoid speaking negatively about the other parent.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Science Tip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Acknowledge the child’s loyalty binds and provide a safe space for emotional expression.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1871A8"/>
              </a:solidFill>
            </a:endParaRPr>
          </a:p>
        </p:txBody>
      </p:sp>
      <p:pic>
        <p:nvPicPr>
          <p:cNvPr id="3" name="Picture 2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330019F4-A597-74CB-B328-26E7D8A2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375" y="6129404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4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red child hiding - Photo, Image">
            <a:extLst>
              <a:ext uri="{FF2B5EF4-FFF2-40B4-BE49-F238E27FC236}">
                <a16:creationId xmlns:a16="http://schemas.microsoft.com/office/drawing/2014/main" id="{8A6014BD-F0DA-3998-EF08-2162C55E0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366" r="30228" b="-273"/>
          <a:stretch/>
        </p:blipFill>
        <p:spPr bwMode="auto">
          <a:xfrm>
            <a:off x="1" y="3174"/>
            <a:ext cx="5348615" cy="6851652"/>
          </a:xfrm>
          <a:custGeom>
            <a:avLst/>
            <a:gdLst>
              <a:gd name="connsiteX0" fmla="*/ 0 w 5348615"/>
              <a:gd name="connsiteY0" fmla="*/ 0 h 6851652"/>
              <a:gd name="connsiteX1" fmla="*/ 4738139 w 5348615"/>
              <a:gd name="connsiteY1" fmla="*/ 0 h 6851652"/>
              <a:gd name="connsiteX2" fmla="*/ 4809323 w 5348615"/>
              <a:gd name="connsiteY2" fmla="*/ 179775 h 6851652"/>
              <a:gd name="connsiteX3" fmla="*/ 5307219 w 5348615"/>
              <a:gd name="connsiteY3" fmla="*/ 4108260 h 6851652"/>
              <a:gd name="connsiteX4" fmla="*/ 4798175 w 5348615"/>
              <a:gd name="connsiteY4" fmla="*/ 6381464 h 6851652"/>
              <a:gd name="connsiteX5" fmla="*/ 4614111 w 5348615"/>
              <a:gd name="connsiteY5" fmla="*/ 6851652 h 6851652"/>
              <a:gd name="connsiteX6" fmla="*/ 0 w 5348615"/>
              <a:gd name="connsiteY6" fmla="*/ 6851652 h 685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615" h="6851652">
                <a:moveTo>
                  <a:pt x="0" y="0"/>
                </a:moveTo>
                <a:lnTo>
                  <a:pt x="4738139" y="0"/>
                </a:lnTo>
                <a:lnTo>
                  <a:pt x="4809323" y="179775"/>
                </a:lnTo>
                <a:cubicBezTo>
                  <a:pt x="5256003" y="1415453"/>
                  <a:pt x="5437832" y="2739148"/>
                  <a:pt x="5307219" y="4108260"/>
                </a:cubicBezTo>
                <a:cubicBezTo>
                  <a:pt x="5232585" y="4890611"/>
                  <a:pt x="5059459" y="5650759"/>
                  <a:pt x="4798175" y="6381464"/>
                </a:cubicBezTo>
                <a:lnTo>
                  <a:pt x="4614111" y="6851652"/>
                </a:lnTo>
                <a:lnTo>
                  <a:pt x="0" y="68516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53A999-1720-3FCD-4147-181A00B0D899}"/>
              </a:ext>
            </a:extLst>
          </p:cNvPr>
          <p:cNvSpPr txBox="1">
            <a:spLocks/>
          </p:cNvSpPr>
          <p:nvPr/>
        </p:nvSpPr>
        <p:spPr>
          <a:xfrm>
            <a:off x="5530921" y="3522840"/>
            <a:ext cx="6253537" cy="32138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1871A8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8D1279-9FFB-B770-D8FA-E5C44262824A}"/>
              </a:ext>
            </a:extLst>
          </p:cNvPr>
          <p:cNvSpPr txBox="1">
            <a:spLocks/>
          </p:cNvSpPr>
          <p:nvPr/>
        </p:nvSpPr>
        <p:spPr>
          <a:xfrm>
            <a:off x="5348616" y="3644156"/>
            <a:ext cx="6446118" cy="32138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1871A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91F7F-248B-8726-38B4-8D768CCCF8E5}"/>
              </a:ext>
            </a:extLst>
          </p:cNvPr>
          <p:cNvSpPr txBox="1"/>
          <p:nvPr/>
        </p:nvSpPr>
        <p:spPr>
          <a:xfrm>
            <a:off x="5512810" y="3335160"/>
            <a:ext cx="644611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Handling Gift Envy (3rd Grade)</a:t>
            </a:r>
          </a:p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3rd grader complains, “It’s not fair! My cousin got way cooler presents than I did.”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Acknowledge their feelings without shaming: “I hear you. It can be hard when someone else gets something you really like.”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Shift focus to gratitude: Encourage them to name their favorite gift or a holiday moment they enjoyed.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 meaningful tradition: Suggest making a list of things they’d like to save up for or work toward in the future.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Science Tip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Teaching gratitude and delayed gratification fosters resilience and reduces comparison-based dissatisfaction.</a:t>
            </a:r>
          </a:p>
        </p:txBody>
      </p:sp>
      <p:pic>
        <p:nvPicPr>
          <p:cNvPr id="7" name="Picture 6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C1C0F5AC-4D98-6653-7651-FF1FB90E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47" y="6011262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3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y taking a nap - Photo, Image">
            <a:extLst>
              <a:ext uri="{FF2B5EF4-FFF2-40B4-BE49-F238E27FC236}">
                <a16:creationId xmlns:a16="http://schemas.microsoft.com/office/drawing/2014/main" id="{35743144-6FF8-835C-4F31-04B1623D8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t="-1" r="20243" b="639"/>
          <a:stretch/>
        </p:blipFill>
        <p:spPr bwMode="auto">
          <a:xfrm>
            <a:off x="2" y="21922"/>
            <a:ext cx="5348615" cy="6814159"/>
          </a:xfrm>
          <a:custGeom>
            <a:avLst/>
            <a:gdLst>
              <a:gd name="connsiteX0" fmla="*/ 0 w 5348615"/>
              <a:gd name="connsiteY0" fmla="*/ 0 h 6814159"/>
              <a:gd name="connsiteX1" fmla="*/ 4745562 w 5348615"/>
              <a:gd name="connsiteY1" fmla="*/ 0 h 6814159"/>
              <a:gd name="connsiteX2" fmla="*/ 4809323 w 5348615"/>
              <a:gd name="connsiteY2" fmla="*/ 161029 h 6814159"/>
              <a:gd name="connsiteX3" fmla="*/ 5307219 w 5348615"/>
              <a:gd name="connsiteY3" fmla="*/ 4089514 h 6814159"/>
              <a:gd name="connsiteX4" fmla="*/ 4798175 w 5348615"/>
              <a:gd name="connsiteY4" fmla="*/ 6362718 h 6814159"/>
              <a:gd name="connsiteX5" fmla="*/ 4621450 w 5348615"/>
              <a:gd name="connsiteY5" fmla="*/ 6814159 h 6814159"/>
              <a:gd name="connsiteX6" fmla="*/ 0 w 5348615"/>
              <a:gd name="connsiteY6" fmla="*/ 6814159 h 68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615" h="6814159">
                <a:moveTo>
                  <a:pt x="0" y="0"/>
                </a:moveTo>
                <a:lnTo>
                  <a:pt x="4745562" y="0"/>
                </a:lnTo>
                <a:lnTo>
                  <a:pt x="4809323" y="161029"/>
                </a:lnTo>
                <a:cubicBezTo>
                  <a:pt x="5256003" y="1396707"/>
                  <a:pt x="5437832" y="2720402"/>
                  <a:pt x="5307219" y="4089514"/>
                </a:cubicBezTo>
                <a:cubicBezTo>
                  <a:pt x="5232585" y="4871865"/>
                  <a:pt x="5059459" y="5632013"/>
                  <a:pt x="4798175" y="6362718"/>
                </a:cubicBezTo>
                <a:lnTo>
                  <a:pt x="4621450" y="6814159"/>
                </a:lnTo>
                <a:lnTo>
                  <a:pt x="0" y="68141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53A999-1720-3FCD-4147-181A00B0D899}"/>
              </a:ext>
            </a:extLst>
          </p:cNvPr>
          <p:cNvSpPr txBox="1">
            <a:spLocks/>
          </p:cNvSpPr>
          <p:nvPr/>
        </p:nvSpPr>
        <p:spPr>
          <a:xfrm>
            <a:off x="5500099" y="3622237"/>
            <a:ext cx="7085397" cy="32138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1871A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A6261-03E4-C01C-A64E-DB8D0682D29B}"/>
              </a:ext>
            </a:extLst>
          </p:cNvPr>
          <p:cNvSpPr txBox="1"/>
          <p:nvPr/>
        </p:nvSpPr>
        <p:spPr>
          <a:xfrm>
            <a:off x="5500098" y="2398238"/>
            <a:ext cx="66000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Coping with Family Expectations (5th Grade)</a:t>
            </a:r>
          </a:p>
          <a:p>
            <a:r>
              <a:rPr lang="en-US" b="1" dirty="0"/>
              <a:t>Scenario</a:t>
            </a:r>
            <a:r>
              <a:rPr lang="en-US" dirty="0"/>
              <a:t>: A 5th grader complains they’re “too old” for a family traditions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Strategy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Validate their growing independence: “I get it—things that used to be fun can feel different now.”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Find a compromise: Let them opt for a more age-appropriate role, like helping younger siblings or picking the family activity.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Celebrate their individuality: Praise their input and willingness to contribute in their own 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Parenting Psychology Insight</a:t>
            </a:r>
            <a:r>
              <a:rPr lang="en-US" dirty="0"/>
              <a:t>: Balancing a child’s desire for autonomy with family traditions helps them feel respected while staying connected. MATTERING</a:t>
            </a:r>
          </a:p>
        </p:txBody>
      </p:sp>
      <p:pic>
        <p:nvPicPr>
          <p:cNvPr id="6" name="Picture 5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AE0A230A-5B12-C228-98F9-4CC16CAAA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05" y="6110656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3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88B7-2E1B-2441-87B1-3614E144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140" y="3216057"/>
            <a:ext cx="6830860" cy="4261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kindergartener throws tantrums at large gatherings, overwhelmed by noise and unfamiliar faces.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a warm-up: Arrive early to help them adjust gradually as others arrive.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 sensory-safe space: Designate a quiet corner with headphones, books, or fidget toys to help them decompress.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social stories: Before the event, explain what to expect and how to handle feelings, like asking for a break.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Science Tip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Helping young children recognize and manage sensory overwhelm builds self-regulation skills over time.</a:t>
            </a:r>
          </a:p>
          <a:p>
            <a:endParaRPr lang="en-US" sz="2000" dirty="0"/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28DCC973-FA73-98EE-E2F1-665B50DF6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06"/>
            <a:ext cx="5213268" cy="6858000"/>
          </a:xfrm>
          <a:prstGeom prst="rect">
            <a:avLst/>
          </a:prstGeom>
        </p:spPr>
      </p:pic>
      <p:pic>
        <p:nvPicPr>
          <p:cNvPr id="4" name="Picture 3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D4264DA9-D6F7-F4FF-3275-385B6BDA1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40" y="6110124"/>
            <a:ext cx="461022" cy="6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8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1FB3-63DF-DB44-12D9-A566F8F0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10772-F965-36FF-D090-62D4E7D73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Parents are the steady calming influence for children’s emotions and behavior. Nothing is too big or scary for YOU.</a:t>
            </a:r>
          </a:p>
          <a:p>
            <a:r>
              <a:rPr lang="en-US" dirty="0"/>
              <a:t>Our job is to help them learn the skills to tolerate discomfort – NOT to make sure things run smoothly</a:t>
            </a:r>
          </a:p>
          <a:p>
            <a:r>
              <a:rPr lang="en-US" dirty="0"/>
              <a:t>Children need to MATTER in their family. That means meaningfully serving the whole, NOT being the center of the family’s efforts</a:t>
            </a:r>
          </a:p>
          <a:p>
            <a:r>
              <a:rPr lang="en-US" dirty="0"/>
              <a:t>Teaching gratitude (not shame) by practicing gratitude, not lecturing</a:t>
            </a:r>
          </a:p>
          <a:p>
            <a:r>
              <a:rPr lang="en-US" dirty="0"/>
              <a:t>Increase 1:1 time spent, especially in 8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r>
              <a:rPr lang="en-US" dirty="0"/>
              <a:t> grade.</a:t>
            </a:r>
          </a:p>
          <a:p>
            <a:r>
              <a:rPr lang="en-US" dirty="0"/>
              <a:t>Anxiety is best managed when recognized, acknowledged, and challenged.</a:t>
            </a:r>
          </a:p>
          <a:p>
            <a:r>
              <a:rPr lang="en-US" dirty="0"/>
              <a:t>Stress is the “heavy lifting” of cognitive resilience. Can’t avoid it. Learn to alleviate it in healthy ways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3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78E0D60C-74F1-4FDA-99F7-580E175F6E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867" y="3429000"/>
            <a:ext cx="6613113" cy="4657082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co-parenting, loss, relocation, family conflicts, financial strain, schedule disruptions, and vacation/holiday misbehavior</a:t>
            </a:r>
          </a:p>
          <a:p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 on actionable strategies grounded in behavioral science and parenting psychology</a:t>
            </a:r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Guiding Principles:</a:t>
            </a:r>
          </a:p>
          <a:p>
            <a:pPr lvl="1"/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Modeling emotional regulation: your reactions guide your child</a:t>
            </a:r>
          </a:p>
          <a:p>
            <a:pPr lvl="1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connection and predictability: creating safety during uncertainty.</a:t>
            </a:r>
            <a:endParaRPr lang="en-US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B3DC7B-09DC-0F49-9ED0-3252D49F01BE}"/>
              </a:ext>
            </a:extLst>
          </p:cNvPr>
          <p:cNvSpPr txBox="1">
            <a:spLocks/>
          </p:cNvSpPr>
          <p:nvPr/>
        </p:nvSpPr>
        <p:spPr>
          <a:xfrm>
            <a:off x="261264" y="1"/>
            <a:ext cx="4840010" cy="131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B3230A04-F956-9A26-4FC3-29D9D135C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591" y="6019834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8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B1FC7D-E429-D1F5-E7AB-CE22203AD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5477" b="2"/>
          <a:stretch/>
        </p:blipFill>
        <p:spPr>
          <a:xfrm>
            <a:off x="50892" y="412132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A2A5D-678D-63EB-0B9F-20EC2C2F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597" y="3283226"/>
            <a:ext cx="5877799" cy="4469259"/>
          </a:xfrm>
        </p:spPr>
        <p:txBody>
          <a:bodyPr anchor="t">
            <a:normAutofit/>
          </a:bodyPr>
          <a:lstStyle/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Co-Parenting Through Stress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2nd grader becomes tearful when transitioning between homes during school breaks.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Coordinate consistent routines across households.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a transitional object (e.g., a favorite toy or note).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Practice calm, neutral exchanges with the co-parent.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Science Tip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The impact of predictability on reducing separation anxiety.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DFDC432D-3E79-1802-47AD-CE7B60CD5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60" y="6061627"/>
            <a:ext cx="557807" cy="7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9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9FA7-11F4-66F3-54B2-1F36B932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D3A5-C381-5C03-A7C1-4E83F2AD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260" y="2949071"/>
            <a:ext cx="7335878" cy="4351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Navigating Loss and Grief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5th grader withdraws and refuses to participate in family traditions after a grandparent passes away.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Allow space for grief while maintaining some traditions.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age-appropriate explanations of loss and encourage storytelling about the loved one.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Suggest creating a "remembrance ritual" as part of the family holidays.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Psychological Insight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Validate feelings and avoid forcing participation in joyful activities prematurely.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Portrait of a sad teenage boy looking thoughtful about troubles. Pensive teen. Depression, teen depression, pain, suffering. - Photo, Image">
            <a:extLst>
              <a:ext uri="{FF2B5EF4-FFF2-40B4-BE49-F238E27FC236}">
                <a16:creationId xmlns:a16="http://schemas.microsoft.com/office/drawing/2014/main" id="{01F36920-B5B2-26B2-AF63-5F7B7AC8D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23" r="31356" b="23"/>
          <a:stretch/>
        </p:blipFill>
        <p:spPr bwMode="auto">
          <a:xfrm>
            <a:off x="0" y="1587"/>
            <a:ext cx="4092803" cy="6854826"/>
          </a:xfrm>
          <a:custGeom>
            <a:avLst/>
            <a:gdLst>
              <a:gd name="connsiteX0" fmla="*/ 0 w 4092803"/>
              <a:gd name="connsiteY0" fmla="*/ 0 h 6854826"/>
              <a:gd name="connsiteX1" fmla="*/ 3728075 w 4092803"/>
              <a:gd name="connsiteY1" fmla="*/ 0 h 6854826"/>
              <a:gd name="connsiteX2" fmla="*/ 3770604 w 4092803"/>
              <a:gd name="connsiteY2" fmla="*/ 179775 h 6854826"/>
              <a:gd name="connsiteX3" fmla="*/ 4068072 w 4092803"/>
              <a:gd name="connsiteY3" fmla="*/ 4108260 h 6854826"/>
              <a:gd name="connsiteX4" fmla="*/ 3763944 w 4092803"/>
              <a:gd name="connsiteY4" fmla="*/ 6381464 h 6854826"/>
              <a:gd name="connsiteX5" fmla="*/ 3653233 w 4092803"/>
              <a:gd name="connsiteY5" fmla="*/ 6854826 h 6854826"/>
              <a:gd name="connsiteX6" fmla="*/ 0 w 4092803"/>
              <a:gd name="connsiteY6" fmla="*/ 6854826 h 68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2803" h="6854826">
                <a:moveTo>
                  <a:pt x="0" y="0"/>
                </a:moveTo>
                <a:lnTo>
                  <a:pt x="3728075" y="0"/>
                </a:lnTo>
                <a:lnTo>
                  <a:pt x="3770604" y="179775"/>
                </a:lnTo>
                <a:cubicBezTo>
                  <a:pt x="4037473" y="1415453"/>
                  <a:pt x="4146106" y="2739148"/>
                  <a:pt x="4068072" y="4108260"/>
                </a:cubicBezTo>
                <a:cubicBezTo>
                  <a:pt x="4023481" y="4890611"/>
                  <a:pt x="3920047" y="5650759"/>
                  <a:pt x="3763944" y="6381464"/>
                </a:cubicBezTo>
                <a:lnTo>
                  <a:pt x="3653233" y="6854826"/>
                </a:lnTo>
                <a:lnTo>
                  <a:pt x="0" y="68548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7B186CCA-18CF-A3E5-BCB5-5EEF8AC4C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399" y="6166870"/>
            <a:ext cx="473265" cy="6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3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86D5-632A-ADBD-9B86-CFDE2AF7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802" y="3438395"/>
            <a:ext cx="7651843" cy="4351338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Relocation and New Beginnings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3rd grader struggles to make friends after a family move and acts out during family events.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Role-play social scenarios to boost confidence.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Join community or school events for social exposure.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Praise small efforts, like saying hello to a new peer.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Parenting Psychology Insight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Encourage belonging by emphasizing family identity: “No matter where we live, we are a team.”</a:t>
            </a:r>
          </a:p>
          <a:p>
            <a:pPr marL="457200" lvl="1" indent="0">
              <a:buNone/>
            </a:pP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toddler - Photo, Image">
            <a:extLst>
              <a:ext uri="{FF2B5EF4-FFF2-40B4-BE49-F238E27FC236}">
                <a16:creationId xmlns:a16="http://schemas.microsoft.com/office/drawing/2014/main" id="{A3790233-AA04-330C-2640-4DCB4F642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23" r="28765" b="23"/>
          <a:stretch/>
        </p:blipFill>
        <p:spPr bwMode="auto">
          <a:xfrm>
            <a:off x="0" y="3174"/>
            <a:ext cx="4080278" cy="6854826"/>
          </a:xfrm>
          <a:custGeom>
            <a:avLst/>
            <a:gdLst>
              <a:gd name="connsiteX0" fmla="*/ 0 w 4080278"/>
              <a:gd name="connsiteY0" fmla="*/ 0 h 6854826"/>
              <a:gd name="connsiteX1" fmla="*/ 3614567 w 4080278"/>
              <a:gd name="connsiteY1" fmla="*/ 0 h 6854826"/>
              <a:gd name="connsiteX2" fmla="*/ 3668871 w 4080278"/>
              <a:gd name="connsiteY2" fmla="*/ 179775 h 6854826"/>
              <a:gd name="connsiteX3" fmla="*/ 4048699 w 4080278"/>
              <a:gd name="connsiteY3" fmla="*/ 4108260 h 6854826"/>
              <a:gd name="connsiteX4" fmla="*/ 3660366 w 4080278"/>
              <a:gd name="connsiteY4" fmla="*/ 6381464 h 6854826"/>
              <a:gd name="connsiteX5" fmla="*/ 3519002 w 4080278"/>
              <a:gd name="connsiteY5" fmla="*/ 6854826 h 6854826"/>
              <a:gd name="connsiteX6" fmla="*/ 0 w 4080278"/>
              <a:gd name="connsiteY6" fmla="*/ 6854826 h 68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0278" h="6854826">
                <a:moveTo>
                  <a:pt x="0" y="0"/>
                </a:moveTo>
                <a:lnTo>
                  <a:pt x="3614567" y="0"/>
                </a:lnTo>
                <a:lnTo>
                  <a:pt x="3668871" y="179775"/>
                </a:lnTo>
                <a:cubicBezTo>
                  <a:pt x="4009628" y="1415453"/>
                  <a:pt x="4148339" y="2739148"/>
                  <a:pt x="4048699" y="4108260"/>
                </a:cubicBezTo>
                <a:cubicBezTo>
                  <a:pt x="3991763" y="4890611"/>
                  <a:pt x="3859691" y="5650759"/>
                  <a:pt x="3660366" y="6381464"/>
                </a:cubicBezTo>
                <a:lnTo>
                  <a:pt x="3519002" y="6854826"/>
                </a:lnTo>
                <a:lnTo>
                  <a:pt x="0" y="68548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FA5F6BF9-BB7F-81E9-537C-72FD5F214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67" y="6028722"/>
            <a:ext cx="501924" cy="6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3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720C-E632-AB29-3297-3FAE26C5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485" y="3304022"/>
            <a:ext cx="7695473" cy="4351338"/>
          </a:xfrm>
        </p:spPr>
        <p:txBody>
          <a:bodyPr/>
          <a:lstStyle/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Handling Family Conflicts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6th grader overhears an argument between parents about spending and expresses anger by yelling at siblings.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"repair" conversations to model resolving conflict calmly.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private, age-appropriate discussions with the child about family stress.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Teach and practice calming techniques, such as deep breathing or grounding exercises.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Science Tip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Normalize disagreements as part of relationships and model healthy resolutions.</a:t>
            </a:r>
          </a:p>
          <a:p>
            <a:pPr marL="914400" lvl="2" indent="0">
              <a:buNone/>
            </a:pPr>
            <a:endParaRPr lang="en-US" dirty="0">
              <a:solidFill>
                <a:srgbClr val="1871A8"/>
              </a:solidFill>
            </a:endParaRPr>
          </a:p>
        </p:txBody>
      </p:sp>
      <p:pic>
        <p:nvPicPr>
          <p:cNvPr id="6" name="Picture 5" descr="Beautiful volunteer girl caring environment doing volunteering holding bag with rubish bottles very happy and excited, winner expression celebrating victory screaming with big smile and raised hands - Photo, Image">
            <a:extLst>
              <a:ext uri="{FF2B5EF4-FFF2-40B4-BE49-F238E27FC236}">
                <a16:creationId xmlns:a16="http://schemas.microsoft.com/office/drawing/2014/main" id="{18EC8FBE-144B-AF95-A173-744E466ED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t="23" r="37952" b="23"/>
          <a:stretch/>
        </p:blipFill>
        <p:spPr bwMode="auto">
          <a:xfrm>
            <a:off x="0" y="1587"/>
            <a:ext cx="4180485" cy="6854826"/>
          </a:xfrm>
          <a:custGeom>
            <a:avLst/>
            <a:gdLst>
              <a:gd name="connsiteX0" fmla="*/ 0 w 4180485"/>
              <a:gd name="connsiteY0" fmla="*/ 0 h 6854826"/>
              <a:gd name="connsiteX1" fmla="*/ 3821060 w 4180485"/>
              <a:gd name="connsiteY1" fmla="*/ 0 h 6854826"/>
              <a:gd name="connsiteX2" fmla="*/ 3862971 w 4180485"/>
              <a:gd name="connsiteY2" fmla="*/ 179775 h 6854826"/>
              <a:gd name="connsiteX3" fmla="*/ 4156113 w 4180485"/>
              <a:gd name="connsiteY3" fmla="*/ 4108260 h 6854826"/>
              <a:gd name="connsiteX4" fmla="*/ 3856407 w 4180485"/>
              <a:gd name="connsiteY4" fmla="*/ 6381464 h 6854826"/>
              <a:gd name="connsiteX5" fmla="*/ 3747306 w 4180485"/>
              <a:gd name="connsiteY5" fmla="*/ 6854826 h 6854826"/>
              <a:gd name="connsiteX6" fmla="*/ 0 w 4180485"/>
              <a:gd name="connsiteY6" fmla="*/ 6854826 h 68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485" h="6854826">
                <a:moveTo>
                  <a:pt x="0" y="0"/>
                </a:moveTo>
                <a:lnTo>
                  <a:pt x="3821060" y="0"/>
                </a:lnTo>
                <a:lnTo>
                  <a:pt x="3862971" y="179775"/>
                </a:lnTo>
                <a:cubicBezTo>
                  <a:pt x="4125959" y="1415453"/>
                  <a:pt x="4233013" y="2739148"/>
                  <a:pt x="4156113" y="4108260"/>
                </a:cubicBezTo>
                <a:cubicBezTo>
                  <a:pt x="4112171" y="4890611"/>
                  <a:pt x="4010241" y="5650759"/>
                  <a:pt x="3856407" y="6381464"/>
                </a:cubicBezTo>
                <a:lnTo>
                  <a:pt x="3747306" y="6854826"/>
                </a:lnTo>
                <a:lnTo>
                  <a:pt x="0" y="68548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AF82FA67-43E0-5F75-0755-1765E903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209" y="6130991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1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476AF-75A6-614C-C34E-BBE01CABC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454" y="3429000"/>
            <a:ext cx="7654376" cy="4351338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Managing Financial Strain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4th grader expresses disappointment over not receiving a coveted birthday gift due to budget constraints.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Emphasize experiences over material gifts (e.g., family game night).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transparent about limits while expressing optimism: "We’re focusing on what matters most—time together."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Encourage gratitude by having children identify what they’re thankful for daily.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Parenting Psychology Insight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Gratitude practices help shift focus from scarcity to abundance.</a:t>
            </a:r>
          </a:p>
          <a:p>
            <a:pPr lvl="1"/>
            <a:endParaRPr lang="en-US" dirty="0">
              <a:solidFill>
                <a:srgbClr val="1871A8"/>
              </a:solidFill>
            </a:endParaRPr>
          </a:p>
        </p:txBody>
      </p:sp>
      <p:pic>
        <p:nvPicPr>
          <p:cNvPr id="4" name="Picture 3" descr="happy african american teenage boy in wireless headphones using smartphone isolated on yellow - Photo, Image">
            <a:extLst>
              <a:ext uri="{FF2B5EF4-FFF2-40B4-BE49-F238E27FC236}">
                <a16:creationId xmlns:a16="http://schemas.microsoft.com/office/drawing/2014/main" id="{00A147E9-4EC2-0FD4-BEF8-1ED84AEE6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1" t="23" r="32559" b="23"/>
          <a:stretch/>
        </p:blipFill>
        <p:spPr bwMode="auto">
          <a:xfrm>
            <a:off x="0" y="1587"/>
            <a:ext cx="4180485" cy="6854826"/>
          </a:xfrm>
          <a:custGeom>
            <a:avLst/>
            <a:gdLst>
              <a:gd name="connsiteX0" fmla="*/ 0 w 4119700"/>
              <a:gd name="connsiteY0" fmla="*/ 0 h 6854826"/>
              <a:gd name="connsiteX1" fmla="*/ 3760275 w 4119700"/>
              <a:gd name="connsiteY1" fmla="*/ 0 h 6854826"/>
              <a:gd name="connsiteX2" fmla="*/ 3802186 w 4119700"/>
              <a:gd name="connsiteY2" fmla="*/ 179775 h 6854826"/>
              <a:gd name="connsiteX3" fmla="*/ 4095328 w 4119700"/>
              <a:gd name="connsiteY3" fmla="*/ 4108260 h 6854826"/>
              <a:gd name="connsiteX4" fmla="*/ 3795622 w 4119700"/>
              <a:gd name="connsiteY4" fmla="*/ 6381464 h 6854826"/>
              <a:gd name="connsiteX5" fmla="*/ 3686521 w 4119700"/>
              <a:gd name="connsiteY5" fmla="*/ 6854826 h 6854826"/>
              <a:gd name="connsiteX6" fmla="*/ 0 w 4119700"/>
              <a:gd name="connsiteY6" fmla="*/ 6854826 h 68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9700" h="6854826">
                <a:moveTo>
                  <a:pt x="0" y="0"/>
                </a:moveTo>
                <a:lnTo>
                  <a:pt x="3760275" y="0"/>
                </a:lnTo>
                <a:lnTo>
                  <a:pt x="3802186" y="179775"/>
                </a:lnTo>
                <a:cubicBezTo>
                  <a:pt x="4065174" y="1415453"/>
                  <a:pt x="4172228" y="2739148"/>
                  <a:pt x="4095328" y="4108260"/>
                </a:cubicBezTo>
                <a:cubicBezTo>
                  <a:pt x="4051386" y="4890611"/>
                  <a:pt x="3949456" y="5650759"/>
                  <a:pt x="3795622" y="6381464"/>
                </a:cubicBezTo>
                <a:lnTo>
                  <a:pt x="3686521" y="6854826"/>
                </a:lnTo>
                <a:lnTo>
                  <a:pt x="0" y="68548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76244618-2D47-4F29-4C51-417DA027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209" y="6130991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D4357-7429-8FAB-DDEB-C6729A4E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22" y="3429000"/>
            <a:ext cx="7427922" cy="4351338"/>
          </a:xfrm>
        </p:spPr>
        <p:txBody>
          <a:bodyPr/>
          <a:lstStyle/>
          <a:p>
            <a:pPr marL="0" marR="0" indent="0">
              <a:buNone/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Misbehavior During Holiday Gatherings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1st grader refuses to sit at the table or follow rules during family meals.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the child in advance with clear expectations and role-play.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Offer incentives like a small reward for cooperation.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a quiet space for breaks if the behavior escalates.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Science Tip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Reinforce good behavior immediately and specifically, focusing on what went well.</a:t>
            </a:r>
          </a:p>
          <a:p>
            <a:pPr marL="0" indent="0">
              <a:buNone/>
            </a:pPr>
            <a:endParaRPr lang="en-US" sz="2400" dirty="0">
              <a:solidFill>
                <a:srgbClr val="1871A8"/>
              </a:solidFill>
            </a:endParaRPr>
          </a:p>
        </p:txBody>
      </p:sp>
      <p:pic>
        <p:nvPicPr>
          <p:cNvPr id="2" name="Picture 1" descr="high angle view of amazed kid with outstretched hand holding flowers outside - Photo, Image">
            <a:extLst>
              <a:ext uri="{FF2B5EF4-FFF2-40B4-BE49-F238E27FC236}">
                <a16:creationId xmlns:a16="http://schemas.microsoft.com/office/drawing/2014/main" id="{FBF85BC4-B102-67B4-E217-12EC59014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9" t="92" r="34965"/>
          <a:stretch/>
        </p:blipFill>
        <p:spPr bwMode="auto">
          <a:xfrm>
            <a:off x="0" y="6348"/>
            <a:ext cx="4045907" cy="6851652"/>
          </a:xfrm>
          <a:custGeom>
            <a:avLst/>
            <a:gdLst>
              <a:gd name="connsiteX0" fmla="*/ 0 w 4045907"/>
              <a:gd name="connsiteY0" fmla="*/ 0 h 6851652"/>
              <a:gd name="connsiteX1" fmla="*/ 3686482 w 4045907"/>
              <a:gd name="connsiteY1" fmla="*/ 0 h 6851652"/>
              <a:gd name="connsiteX2" fmla="*/ 3728393 w 4045907"/>
              <a:gd name="connsiteY2" fmla="*/ 179775 h 6851652"/>
              <a:gd name="connsiteX3" fmla="*/ 4021535 w 4045907"/>
              <a:gd name="connsiteY3" fmla="*/ 4108260 h 6851652"/>
              <a:gd name="connsiteX4" fmla="*/ 3721829 w 4045907"/>
              <a:gd name="connsiteY4" fmla="*/ 6381464 h 6851652"/>
              <a:gd name="connsiteX5" fmla="*/ 3613460 w 4045907"/>
              <a:gd name="connsiteY5" fmla="*/ 6851652 h 6851652"/>
              <a:gd name="connsiteX6" fmla="*/ 0 w 4045907"/>
              <a:gd name="connsiteY6" fmla="*/ 6851652 h 685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5907" h="6851652">
                <a:moveTo>
                  <a:pt x="0" y="0"/>
                </a:moveTo>
                <a:lnTo>
                  <a:pt x="3686482" y="0"/>
                </a:lnTo>
                <a:lnTo>
                  <a:pt x="3728393" y="179775"/>
                </a:lnTo>
                <a:cubicBezTo>
                  <a:pt x="3991381" y="1415453"/>
                  <a:pt x="4098435" y="2739148"/>
                  <a:pt x="4021535" y="4108260"/>
                </a:cubicBezTo>
                <a:cubicBezTo>
                  <a:pt x="3977593" y="4890611"/>
                  <a:pt x="3875663" y="5650759"/>
                  <a:pt x="3721829" y="6381464"/>
                </a:cubicBezTo>
                <a:lnTo>
                  <a:pt x="3613460" y="6851652"/>
                </a:lnTo>
                <a:lnTo>
                  <a:pt x="0" y="68516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B841FEA9-8C72-0999-3B03-3ECFF05C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261" y="6132578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9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Anxiety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799" y="2138951"/>
            <a:ext cx="6555347" cy="5546047"/>
          </a:xfrm>
        </p:spPr>
        <p:txBody>
          <a:bodyPr anchor="ctr">
            <a:normAutofit/>
          </a:bodyPr>
          <a:lstStyle/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Preparing for Holiday Schedule Disruptions (Kindergarten)</a:t>
            </a:r>
            <a:endParaRPr lang="en-US" sz="1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/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 kindergartener becomes clingy and cries when routines change, such as staying up late or visiting new places.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visual schedules or picture charts to preview the day’s activities.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 in familiar routines (e.g., bedtime stories) even in new environments.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Practice transitions by role-playing or reading books about holiday activities.</a:t>
            </a:r>
          </a:p>
          <a:p>
            <a:pPr marL="342900" marR="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Behavioral Science Tip</a:t>
            </a:r>
            <a:r>
              <a:rPr lang="en-US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Predictability reduces anxiety in younger children.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4" name="Picture 3" descr="A person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EC969DE5-E858-D003-7345-A3D4B65F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74" b="-686"/>
          <a:stretch/>
        </p:blipFill>
        <p:spPr>
          <a:xfrm>
            <a:off x="47131" y="100207"/>
            <a:ext cx="5198884" cy="6864264"/>
          </a:xfrm>
          <a:prstGeom prst="rect">
            <a:avLst/>
          </a:prstGeom>
        </p:spPr>
      </p:pic>
      <p:pic>
        <p:nvPicPr>
          <p:cNvPr id="5" name="Picture 4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D629B3C1-326D-6C88-E74D-FE0618A2D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739" y="6132578"/>
            <a:ext cx="526552" cy="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4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1438</Words>
  <Application>Microsoft Macintosh PowerPoint</Application>
  <PresentationFormat>Widescreen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Apple Symbols</vt:lpstr>
      <vt:lpstr>Arial</vt:lpstr>
      <vt:lpstr>Calibri</vt:lpstr>
      <vt:lpstr>Calibri Light</vt:lpstr>
      <vt:lpstr>Courier New</vt:lpstr>
      <vt:lpstr>Lato</vt:lpstr>
      <vt:lpstr>Symbol</vt:lpstr>
      <vt:lpstr>Office Theme</vt:lpstr>
      <vt:lpstr>   Calming the Chaos: Parenting in Times of Change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Anxiety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and Anxiety at School</dc:title>
  <dc:creator>Nolan, Michael E.</dc:creator>
  <cp:lastModifiedBy>Nolan, Michael E</cp:lastModifiedBy>
  <cp:revision>23</cp:revision>
  <dcterms:created xsi:type="dcterms:W3CDTF">2023-10-09T15:24:42Z</dcterms:created>
  <dcterms:modified xsi:type="dcterms:W3CDTF">2025-04-02T15:36:15Z</dcterms:modified>
</cp:coreProperties>
</file>